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59" r:id="rId5"/>
    <p:sldId id="282" r:id="rId6"/>
    <p:sldId id="283" r:id="rId7"/>
    <p:sldId id="285" r:id="rId8"/>
    <p:sldId id="267" r:id="rId9"/>
    <p:sldId id="286" r:id="rId10"/>
    <p:sldId id="268" r:id="rId11"/>
    <p:sldId id="269" r:id="rId12"/>
    <p:sldId id="270" r:id="rId13"/>
    <p:sldId id="271" r:id="rId14"/>
    <p:sldId id="272" r:id="rId15"/>
    <p:sldId id="257" r:id="rId16"/>
    <p:sldId id="258" r:id="rId17"/>
    <p:sldId id="289" r:id="rId18"/>
    <p:sldId id="260" r:id="rId19"/>
    <p:sldId id="273" r:id="rId20"/>
    <p:sldId id="275" r:id="rId21"/>
    <p:sldId id="290" r:id="rId22"/>
    <p:sldId id="276" r:id="rId23"/>
    <p:sldId id="277" r:id="rId24"/>
    <p:sldId id="287" r:id="rId25"/>
    <p:sldId id="279" r:id="rId26"/>
    <p:sldId id="288" r:id="rId27"/>
    <p:sldId id="291" r:id="rId28"/>
    <p:sldId id="264" r:id="rId29"/>
    <p:sldId id="292" r:id="rId30"/>
    <p:sldId id="293" r:id="rId31"/>
    <p:sldId id="295" r:id="rId32"/>
    <p:sldId id="298" r:id="rId33"/>
    <p:sldId id="299" r:id="rId34"/>
    <p:sldId id="300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C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870D0-B6A6-14F7-3320-8D27E178F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B1E1463-5DE7-7435-9319-2941544DB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ADB47D-0D65-497E-8E07-11C726084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3418A0-7556-69C6-EFC5-293CD429D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83C631-CF0A-9644-C52F-56F967E6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543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FB0410-7B88-D49F-31E9-7EC93328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6DCC1E3-42A3-F88A-66CA-BD54E239C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961DBC-61DD-138D-779B-96D9A63B0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AAA4CF-7B82-7671-C2D9-4015A901E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8D14EB-8AA3-7C53-B5CC-7D53FED3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4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0253283-99EA-CC5B-C6E4-405B05A749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3DC7A51-9E3F-2D48-872E-289A0993F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97B39D-DC3E-8861-1622-E52AC3490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F88B4D-4884-15BF-E9AE-7651D0C8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AF2405-C849-44EB-99A9-D6859862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7232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58FC9E7-765B-4F15-99A2-BBEB18FCA73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7873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4D876C8-E669-43BE-860A-073062BEB7A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0476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982B17-BFEE-CA35-9E5F-35440EEBF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1C077F-1781-F663-31E0-05122510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66A4C7-E0F2-F653-08D9-8AF72957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2E582C-9C5B-0D4A-B5EA-77E2A94B8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D2A35F-FAF7-8986-9EE5-C747A410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BED7B-A60C-75C1-6AF8-2821DBF6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713A7C-E8DF-E271-D483-7BE13C634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639BC0-F6C6-9A83-6347-59B0120D2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05493B-F40D-840C-292A-27A0273E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11D40C-EB63-C355-AE2C-72948961A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413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4654F3-FBBD-F267-7234-916593A3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E55401-EDB8-F87A-A267-F53D316B7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E40497C-429B-D10C-B099-D4E9C56EC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F00BC1-E516-2DD7-3E39-39AF4335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4FF86B-F584-4EAF-3271-933CDB8B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586913-1B51-AC2D-5A62-ABB46424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5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5E239-E0C6-FB8B-12E5-D7A59C50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4CDCA2-927F-18B8-D21B-2C9A7E31B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59AB1B-C308-D5A7-3F76-BF9C615BB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DB81975-A8E1-A84D-1D87-80DB94CA5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E5CF828-5BE0-D016-418D-0CA72DDBBF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4A8ED8D-C217-8F5F-5A19-6807E194A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E004C94-3366-D7E4-60D8-B74E553C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D1A6DFF-37A7-57DB-9364-D78A11A67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748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CBDE8-0501-B63A-D512-0D3BDAB3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E7FCC0-AE54-BC1A-1C47-779C04967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049376-AA20-5B1A-7DAC-98F447B60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9B0FA9-B9BD-9F60-BAF0-373EF3D22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522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835E308-14C6-B650-F30F-09F865985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71CDD76-08B9-0B4C-8141-BB097C9B9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CBEE18-BA23-3BD5-958E-A7A178152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755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F91BC4-4BA8-ACA1-462C-B217039F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F360CF-5B28-B58B-E42B-E607E13AF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BAB7D9-825B-5AE1-E1A0-0347EB5D8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87D6D4-FA15-2EE4-6F8E-6C9C249C2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550899-3E9A-EDE7-681A-7633CD8A9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95D35A-0B90-FF2C-707C-290DD620F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257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64B8F9-ECF5-A400-E92B-DBC207FA7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2E82F69-F1B3-B196-A235-E6098653A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121B133-15E1-3AE1-7472-A3E2B651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5E9A2A-35CB-D8CD-0C93-A7190750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9C26D-B01B-C5E9-F5E2-75F7EEA3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4FB16D4-1B89-238C-7280-88F50327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8715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DBEA5-9A0E-87AF-FE78-5A86814C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1A41DC-3AEC-C9EB-D0DE-6AE5B1C50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CA0715-FB59-BC7C-5B21-9B2A4FDAB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0FA06-0ADE-4F6C-BFD0-2A4A8FA8A124}" type="datetimeFigureOut">
              <a:rPr lang="ru-RU" smtClean="0"/>
              <a:t>10.08.2024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87E59B-E332-1A6C-4473-0192CF9523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607A42-A509-C51C-213C-FEE0202E4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00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0F2F22-0B05-4EEF-4F2F-F7C704F859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Алгебра логики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11D6BF0-5A32-04F1-354C-78BEC8484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1237" y="3509963"/>
            <a:ext cx="7629525" cy="1655762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№1 История логики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алгебры логики</a:t>
            </a:r>
          </a:p>
        </p:txBody>
      </p:sp>
    </p:spTree>
    <p:extLst>
      <p:ext uri="{BB962C8B-B14F-4D97-AF65-F5344CB8AC3E}">
        <p14:creationId xmlns:p14="http://schemas.microsoft.com/office/powerpoint/2010/main" val="13869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C200F6-3FE1-3D9F-427C-B3800407F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66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алгебры логики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C0F2F9A-7F96-5765-3B07-2D7CF5046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2208" y="1068896"/>
                <a:ext cx="10387584" cy="447236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Базовыми элементами, которыми оперирует алгебра логики, являются высказывания, принимающие два значения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истина (1) или ложь (0).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Например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высказывание 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:r>
                  <a:rPr lang="ru-RU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Трава синяя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  <a:r>
                  <a:rPr lang="ru-RU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ложно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 значит равно 0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Высказывание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Ночью темно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истинно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 значит равно 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Высказывания в формулах обозначаются буквами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например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28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солнце горячее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C0F2F9A-7F96-5765-3B07-2D7CF5046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2208" y="1068896"/>
                <a:ext cx="10387584" cy="4472368"/>
              </a:xfrm>
              <a:blipFill>
                <a:blip r:embed="rId2"/>
                <a:stretch>
                  <a:fillRect l="-1174" t="-1362" r="-1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96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267214" y="1207008"/>
            <a:ext cx="2441448" cy="468172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2A8A53-F662-8BD0-53D4-13485C074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118" y="1434046"/>
            <a:ext cx="1691640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341120" y="2121013"/>
            <a:ext cx="536143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Отрицание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(инверсия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логическое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NOT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логическая операция над высказыванием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результатом которой является высказывание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противоположное исходному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CD84ABB0-6D8B-F709-14D7-D1FF0CEBA1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948280"/>
                  </p:ext>
                </p:extLst>
              </p:nvPr>
            </p:nvGraphicFramePr>
            <p:xfrm>
              <a:off x="8766070" y="3882842"/>
              <a:ext cx="1443736" cy="1595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7201">
                      <a:extLst>
                        <a:ext uri="{9D8B030D-6E8A-4147-A177-3AD203B41FA5}">
                          <a16:colId xmlns:a16="http://schemas.microsoft.com/office/drawing/2014/main" val="1264875556"/>
                        </a:ext>
                      </a:extLst>
                    </a:gridCol>
                    <a:gridCol w="706535">
                      <a:extLst>
                        <a:ext uri="{9D8B030D-6E8A-4147-A177-3AD203B41FA5}">
                          <a16:colId xmlns:a16="http://schemas.microsoft.com/office/drawing/2014/main" val="1245456530"/>
                        </a:ext>
                      </a:extLst>
                    </a:gridCol>
                  </a:tblGrid>
                  <a:tr h="532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80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ru-RU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4839865"/>
                      </a:ext>
                    </a:extLst>
                  </a:tr>
                  <a:tr h="5316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1990066"/>
                      </a:ext>
                    </a:extLst>
                  </a:tr>
                  <a:tr h="5316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1775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CD84ABB0-6D8B-F709-14D7-D1FF0CEBA1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948280"/>
                  </p:ext>
                </p:extLst>
              </p:nvPr>
            </p:nvGraphicFramePr>
            <p:xfrm>
              <a:off x="8766070" y="3882842"/>
              <a:ext cx="1443736" cy="1595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7201">
                      <a:extLst>
                        <a:ext uri="{9D8B030D-6E8A-4147-A177-3AD203B41FA5}">
                          <a16:colId xmlns:a16="http://schemas.microsoft.com/office/drawing/2014/main" val="1264875556"/>
                        </a:ext>
                      </a:extLst>
                    </a:gridCol>
                    <a:gridCol w="706535">
                      <a:extLst>
                        <a:ext uri="{9D8B030D-6E8A-4147-A177-3AD203B41FA5}">
                          <a16:colId xmlns:a16="http://schemas.microsoft.com/office/drawing/2014/main" val="1245456530"/>
                        </a:ext>
                      </a:extLst>
                    </a:gridCol>
                  </a:tblGrid>
                  <a:tr h="5326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653" t="-1136" r="-100000" b="-22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6034" t="-1136" r="-4310" b="-229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4839865"/>
                      </a:ext>
                    </a:extLst>
                  </a:tr>
                  <a:tr h="5316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1990066"/>
                      </a:ext>
                    </a:extLst>
                  </a:tr>
                  <a:tr h="5316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1775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9011269" y="3271381"/>
                <a:ext cx="95333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8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269" y="3271381"/>
                <a:ext cx="953338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1CDFE8-C9DC-4F6F-6043-A48BC1C6F8A4}"/>
                  </a:ext>
                </a:extLst>
              </p:cNvPr>
              <p:cNvSpPr txBox="1"/>
              <p:nvPr/>
            </p:nvSpPr>
            <p:spPr>
              <a:xfrm>
                <a:off x="9191901" y="1928346"/>
                <a:ext cx="427482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1CDFE8-C9DC-4F6F-6043-A48BC1C6F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901" y="1928346"/>
                <a:ext cx="427482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7190B5-0585-50A5-90CE-ACAEE192B907}"/>
                  </a:ext>
                </a:extLst>
              </p:cNvPr>
              <p:cNvSpPr txBox="1"/>
              <p:nvPr/>
            </p:nvSpPr>
            <p:spPr>
              <a:xfrm>
                <a:off x="8594455" y="2625369"/>
                <a:ext cx="459508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7190B5-0585-50A5-90CE-ACAEE192B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455" y="2625369"/>
                <a:ext cx="459508" cy="5859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94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130957" y="1225296"/>
            <a:ext cx="2943330" cy="481888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341120" y="2121013"/>
            <a:ext cx="55260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Конъюнкция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(логическое умножение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логическое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AND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логическая </a:t>
            </a:r>
            <a:r>
              <a:rPr lang="ru-RU" sz="28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операция</a:t>
            </a:r>
            <a:r>
              <a:rPr lang="en-US" sz="28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результатом которой является наименьшее значение из ее аргументов</a:t>
            </a:r>
            <a:r>
              <a:rPr lang="en-US" sz="28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8241817" y="3331653"/>
                <a:ext cx="26646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817" y="3331653"/>
                <a:ext cx="266464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Диаграмма Венна">
            <a:extLst>
              <a:ext uri="{FF2B5EF4-FFF2-40B4-BE49-F238E27FC236}">
                <a16:creationId xmlns:a16="http://schemas.microsoft.com/office/drawing/2014/main" id="{738E1362-245E-C16D-83A8-6C6C5F136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513" y="1406614"/>
            <a:ext cx="2555367" cy="192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6573476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6573476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54" t="-1639" r="-19542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01987" t="-1639" r="-9801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11806" t="-1639" r="-277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E439D1-E501-5D5B-1D53-F840C6830DFF}"/>
                  </a:ext>
                </a:extLst>
              </p:cNvPr>
              <p:cNvSpPr txBox="1"/>
              <p:nvPr/>
            </p:nvSpPr>
            <p:spPr>
              <a:xfrm>
                <a:off x="8670798" y="2076747"/>
                <a:ext cx="50977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E439D1-E501-5D5B-1D53-F840C6830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98" y="2076747"/>
                <a:ext cx="50977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7FA3A9-12C9-921F-528D-1952D5CF4DC5}"/>
                  </a:ext>
                </a:extLst>
              </p:cNvPr>
              <p:cNvSpPr txBox="1"/>
              <p:nvPr/>
            </p:nvSpPr>
            <p:spPr>
              <a:xfrm>
                <a:off x="9852927" y="2076746"/>
                <a:ext cx="68351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7FA3A9-12C9-921F-528D-1952D5CF4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2927" y="2076746"/>
                <a:ext cx="68351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244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130957" y="1234440"/>
            <a:ext cx="2943330" cy="481888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341120" y="2121013"/>
            <a:ext cx="552602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Дизъюнкция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(логическое сложение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логическое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OR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логическая </a:t>
            </a:r>
            <a:r>
              <a:rPr lang="ru-RU" sz="28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операция, результатом которой является наибольшее значение из ее аргументов</a:t>
            </a:r>
            <a:r>
              <a:rPr lang="en-US" sz="28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8559597" y="3344377"/>
                <a:ext cx="19745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597" y="3344377"/>
                <a:ext cx="1974515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4553348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4553348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654" t="-1639" r="-19542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1987" t="-1639" r="-9801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11806" t="-1639" r="-277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8" name="Picture 4" descr="Диаграмма Венна">
            <a:extLst>
              <a:ext uri="{FF2B5EF4-FFF2-40B4-BE49-F238E27FC236}">
                <a16:creationId xmlns:a16="http://schemas.microsoft.com/office/drawing/2014/main" id="{06CE121D-D677-7A19-1923-03F138B8D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016" y="1433273"/>
            <a:ext cx="2536864" cy="19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/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/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61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026CF7-8B7D-5DF0-696D-3B73BBC5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35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Порядок операций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BD1DF6-30E3-2725-5871-DAD920BE28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6873" y="2223480"/>
                <a:ext cx="4062984" cy="1767967"/>
              </a:xfrm>
            </p:spPr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Инверсия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arabicPeriod"/>
                </a:pP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Конъюнкция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arabicPeriod"/>
                </a:pP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Дизъюнкция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BD1DF6-30E3-2725-5871-DAD920BE28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6873" y="2223480"/>
                <a:ext cx="4062984" cy="1767967"/>
              </a:xfrm>
              <a:blipFill>
                <a:blip r:embed="rId2"/>
                <a:stretch>
                  <a:fillRect l="-2699" t="-58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543B8C-62D4-42D8-BBFC-5EFFF39AE398}"/>
                  </a:ext>
                </a:extLst>
              </p:cNvPr>
              <p:cNvSpPr txBox="1"/>
              <p:nvPr/>
            </p:nvSpPr>
            <p:spPr>
              <a:xfrm>
                <a:off x="5996177" y="2223480"/>
                <a:ext cx="4062985" cy="1632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Пример</a:t>
                </a:r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ru-RU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ru-RU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ru-RU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543B8C-62D4-42D8-BBFC-5EFFF39AE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177" y="2223480"/>
                <a:ext cx="4062985" cy="1632691"/>
              </a:xfrm>
              <a:prstGeom prst="rect">
                <a:avLst/>
              </a:prstGeom>
              <a:blipFill>
                <a:blip r:embed="rId3"/>
                <a:stretch>
                  <a:fillRect t="-41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38210A92-FBD7-7D0F-3265-F98ACA38EC2A}"/>
              </a:ext>
            </a:extLst>
          </p:cNvPr>
          <p:cNvSpPr/>
          <p:nvPr/>
        </p:nvSpPr>
        <p:spPr>
          <a:xfrm>
            <a:off x="6928130" y="2698232"/>
            <a:ext cx="386055" cy="3860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C517A-F0A6-2627-8C8A-D82657067F61}"/>
              </a:ext>
            </a:extLst>
          </p:cNvPr>
          <p:cNvSpPr txBox="1"/>
          <p:nvPr/>
        </p:nvSpPr>
        <p:spPr>
          <a:xfrm>
            <a:off x="6979425" y="2707376"/>
            <a:ext cx="320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FF4FB87-C142-4210-86D9-50438AAD9ADE}"/>
              </a:ext>
            </a:extLst>
          </p:cNvPr>
          <p:cNvSpPr/>
          <p:nvPr/>
        </p:nvSpPr>
        <p:spPr>
          <a:xfrm>
            <a:off x="8275701" y="2707376"/>
            <a:ext cx="386055" cy="3860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16125-EDDF-AE88-A180-D741B74D3CF1}"/>
              </a:ext>
            </a:extLst>
          </p:cNvPr>
          <p:cNvSpPr txBox="1"/>
          <p:nvPr/>
        </p:nvSpPr>
        <p:spPr>
          <a:xfrm>
            <a:off x="8326996" y="2716520"/>
            <a:ext cx="320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BE0A755-8362-6879-ADDB-5089AA89895B}"/>
              </a:ext>
            </a:extLst>
          </p:cNvPr>
          <p:cNvSpPr/>
          <p:nvPr/>
        </p:nvSpPr>
        <p:spPr>
          <a:xfrm>
            <a:off x="7365480" y="2707376"/>
            <a:ext cx="386055" cy="3860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895E8-7445-5CE1-5946-F2D39099E62D}"/>
              </a:ext>
            </a:extLst>
          </p:cNvPr>
          <p:cNvSpPr txBox="1"/>
          <p:nvPr/>
        </p:nvSpPr>
        <p:spPr>
          <a:xfrm>
            <a:off x="7416775" y="2716520"/>
            <a:ext cx="320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6542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778AB-3758-8F8E-1AE1-1779E5FBE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83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Таблицы истинности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B32A8B2-9898-B126-1C16-63F0065349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6448" y="1207325"/>
                <a:ext cx="4986528" cy="154501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Дана функция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u-RU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и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аргументы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принимающие значения 0 или 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функция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Построим таблицу со всеми возможными значениями </a:t>
                </a: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и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B32A8B2-9898-B126-1C16-63F0065349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6448" y="1207325"/>
                <a:ext cx="4986528" cy="1545019"/>
              </a:xfrm>
              <a:blipFill>
                <a:blip r:embed="rId2"/>
                <a:stretch>
                  <a:fillRect l="-1834" t="-5906" b="-637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7AB50A0A-B6D5-ED9D-11C0-DC3B3A1CAD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9531680"/>
                  </p:ext>
                </p:extLst>
              </p:nvPr>
            </p:nvGraphicFramePr>
            <p:xfrm>
              <a:off x="1386840" y="3801555"/>
              <a:ext cx="1831848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6592">
                      <a:extLst>
                        <a:ext uri="{9D8B030D-6E8A-4147-A177-3AD203B41FA5}">
                          <a16:colId xmlns:a16="http://schemas.microsoft.com/office/drawing/2014/main" val="3067293744"/>
                        </a:ext>
                      </a:extLst>
                    </a:gridCol>
                    <a:gridCol w="905256">
                      <a:extLst>
                        <a:ext uri="{9D8B030D-6E8A-4147-A177-3AD203B41FA5}">
                          <a16:colId xmlns:a16="http://schemas.microsoft.com/office/drawing/2014/main" val="4115494803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6490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40456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3541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6043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90654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7AB50A0A-B6D5-ED9D-11C0-DC3B3A1CAD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9531680"/>
                  </p:ext>
                </p:extLst>
              </p:nvPr>
            </p:nvGraphicFramePr>
            <p:xfrm>
              <a:off x="1386840" y="3801555"/>
              <a:ext cx="1831848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6592">
                      <a:extLst>
                        <a:ext uri="{9D8B030D-6E8A-4147-A177-3AD203B41FA5}">
                          <a16:colId xmlns:a16="http://schemas.microsoft.com/office/drawing/2014/main" val="3067293744"/>
                        </a:ext>
                      </a:extLst>
                    </a:gridCol>
                    <a:gridCol w="905256">
                      <a:extLst>
                        <a:ext uri="{9D8B030D-6E8A-4147-A177-3AD203B41FA5}">
                          <a16:colId xmlns:a16="http://schemas.microsoft.com/office/drawing/2014/main" val="41154948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658" t="-1667" r="-101316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2685" t="-1667" r="-3356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6490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40456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3541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6043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90654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B5037A6-BB1A-DD46-7D76-BD4EDFF440A5}"/>
              </a:ext>
            </a:extLst>
          </p:cNvPr>
          <p:cNvSpPr txBox="1"/>
          <p:nvPr/>
        </p:nvSpPr>
        <p:spPr>
          <a:xfrm>
            <a:off x="6000750" y="1207325"/>
            <a:ext cx="6094476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значение функции по частям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5399405E-2B97-4EE7-DCFF-C9C2F7A621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8328694"/>
                  </p:ext>
                </p:extLst>
              </p:nvPr>
            </p:nvGraphicFramePr>
            <p:xfrm>
              <a:off x="7223762" y="1979834"/>
              <a:ext cx="3739894" cy="18446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1624">
                      <a:extLst>
                        <a:ext uri="{9D8B030D-6E8A-4147-A177-3AD203B41FA5}">
                          <a16:colId xmlns:a16="http://schemas.microsoft.com/office/drawing/2014/main" val="588964205"/>
                        </a:ext>
                      </a:extLst>
                    </a:gridCol>
                    <a:gridCol w="841248">
                      <a:extLst>
                        <a:ext uri="{9D8B030D-6E8A-4147-A177-3AD203B41FA5}">
                          <a16:colId xmlns:a16="http://schemas.microsoft.com/office/drawing/2014/main" val="3299774157"/>
                        </a:ext>
                      </a:extLst>
                    </a:gridCol>
                    <a:gridCol w="877824">
                      <a:extLst>
                        <a:ext uri="{9D8B030D-6E8A-4147-A177-3AD203B41FA5}">
                          <a16:colId xmlns:a16="http://schemas.microsoft.com/office/drawing/2014/main" val="4232348628"/>
                        </a:ext>
                      </a:extLst>
                    </a:gridCol>
                    <a:gridCol w="1219198">
                      <a:extLst>
                        <a:ext uri="{9D8B030D-6E8A-4147-A177-3AD203B41FA5}">
                          <a16:colId xmlns:a16="http://schemas.microsoft.com/office/drawing/2014/main" val="270814148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  <m:r>
                                  <a:rPr lang="en-US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8817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5447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0339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9192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2127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5399405E-2B97-4EE7-DCFF-C9C2F7A621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8328694"/>
                  </p:ext>
                </p:extLst>
              </p:nvPr>
            </p:nvGraphicFramePr>
            <p:xfrm>
              <a:off x="7223762" y="1979834"/>
              <a:ext cx="3739894" cy="18446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1624">
                      <a:extLst>
                        <a:ext uri="{9D8B030D-6E8A-4147-A177-3AD203B41FA5}">
                          <a16:colId xmlns:a16="http://schemas.microsoft.com/office/drawing/2014/main" val="588964205"/>
                        </a:ext>
                      </a:extLst>
                    </a:gridCol>
                    <a:gridCol w="841248">
                      <a:extLst>
                        <a:ext uri="{9D8B030D-6E8A-4147-A177-3AD203B41FA5}">
                          <a16:colId xmlns:a16="http://schemas.microsoft.com/office/drawing/2014/main" val="3299774157"/>
                        </a:ext>
                      </a:extLst>
                    </a:gridCol>
                    <a:gridCol w="877824">
                      <a:extLst>
                        <a:ext uri="{9D8B030D-6E8A-4147-A177-3AD203B41FA5}">
                          <a16:colId xmlns:a16="http://schemas.microsoft.com/office/drawing/2014/main" val="4232348628"/>
                        </a:ext>
                      </a:extLst>
                    </a:gridCol>
                    <a:gridCol w="1219198">
                      <a:extLst>
                        <a:ext uri="{9D8B030D-6E8A-4147-A177-3AD203B41FA5}">
                          <a16:colId xmlns:a16="http://schemas.microsoft.com/office/drawing/2014/main" val="2708141481"/>
                        </a:ext>
                      </a:extLst>
                    </a:gridCol>
                  </a:tblGrid>
                  <a:tr h="36633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515" t="-1667" r="-368182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97101" t="-1667" r="-252174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88889" t="-1667" r="-141667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08000" t="-1667" r="-2000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8817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5447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0339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91925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2127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C01D128-8C68-8FCB-EBB3-D54BE7421A54}"/>
              </a:ext>
            </a:extLst>
          </p:cNvPr>
          <p:cNvSpPr txBox="1"/>
          <p:nvPr/>
        </p:nvSpPr>
        <p:spPr>
          <a:xfrm>
            <a:off x="6096000" y="4378190"/>
            <a:ext cx="60944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если можно посчитать значение функции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 не обязательно записывать промежуточные действия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0264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F48738-6751-CA2A-7F3D-E89C26E97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28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46EB05-17D6-A81D-7C15-092E21E39EE5}"/>
              </a:ext>
            </a:extLst>
          </p:cNvPr>
          <p:cNvSpPr txBox="1"/>
          <p:nvPr/>
        </p:nvSpPr>
        <p:spPr>
          <a:xfrm>
            <a:off x="523875" y="947899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Вычислить значение выражения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14350" indent="-51435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 в КЛШ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Сегодня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было дождя</a:t>
            </a:r>
          </a:p>
          <a:p>
            <a:pPr marL="514350" indent="-514350"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Ваня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Адо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вожатый команды йота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Солнце светит днём</a:t>
            </a:r>
          </a:p>
          <a:p>
            <a:pPr marL="514350" indent="-514350"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Трава синяя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Деревья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растут вниз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48525F-D862-2C1D-A1C4-F8B4E155288C}"/>
                  </a:ext>
                </a:extLst>
              </p:cNvPr>
              <p:cNvSpPr txBox="1"/>
              <p:nvPr/>
            </p:nvSpPr>
            <p:spPr>
              <a:xfrm>
                <a:off x="-538162" y="3657421"/>
                <a:ext cx="6448424" cy="2370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Решить кругами Эйлера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b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ru-RU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3.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4.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̅"/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/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48525F-D862-2C1D-A1C4-F8B4E1552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8162" y="3657421"/>
                <a:ext cx="6448424" cy="2370649"/>
              </a:xfrm>
              <a:prstGeom prst="rect">
                <a:avLst/>
              </a:prstGeom>
              <a:blipFill>
                <a:blip r:embed="rId2"/>
                <a:stretch>
                  <a:fillRect t="-20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920228-D9FA-657E-1D66-D8CEEA0D1997}"/>
                  </a:ext>
                </a:extLst>
              </p:cNvPr>
              <p:cNvSpPr txBox="1"/>
              <p:nvPr/>
            </p:nvSpPr>
            <p:spPr>
              <a:xfrm>
                <a:off x="5574506" y="3657421"/>
                <a:ext cx="6405562" cy="1201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Построить таблицу истинности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ru-RU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920228-D9FA-657E-1D66-D8CEEA0D1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506" y="3657421"/>
                <a:ext cx="6405562" cy="1201867"/>
              </a:xfrm>
              <a:prstGeom prst="rect">
                <a:avLst/>
              </a:prstGeom>
              <a:blipFill>
                <a:blip r:embed="rId3"/>
                <a:stretch>
                  <a:fillRect t="-4061" b="-111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772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0F2F22-0B05-4EEF-4F2F-F7C704F859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Алгебра логики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11D6BF0-5A32-04F1-354C-78BEC8484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1237" y="3509963"/>
            <a:ext cx="7629525" cy="1655762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№2 Логические аксиомы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свойства логических операций</a:t>
            </a:r>
          </a:p>
        </p:txBody>
      </p:sp>
    </p:spTree>
    <p:extLst>
      <p:ext uri="{BB962C8B-B14F-4D97-AF65-F5344CB8AC3E}">
        <p14:creationId xmlns:p14="http://schemas.microsoft.com/office/powerpoint/2010/main" val="1912720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8D026-9C13-5FAC-7DB7-24628A33C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8016"/>
            <a:ext cx="10515600" cy="995744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Логические аксиомы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16BA638-9B53-358C-49FB-2DA44B611D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4628" y="1253331"/>
                <a:ext cx="2142744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acc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∨1=1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∨0=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̅"/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∧0=0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∧1=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16BA638-9B53-358C-49FB-2DA44B611D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4628" y="1253331"/>
                <a:ext cx="2142744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4238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853DD-DEBD-C2E0-1A1F-FF1C9B5A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302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Свойства логических операций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A53ADE7-285D-7676-DDF0-58D544E6AC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6424" y="805656"/>
                <a:ext cx="8601075" cy="5614194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3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Коммутативность</a:t>
                </a:r>
                <a: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ru-RU" sz="3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3400" b="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3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Ассоциативность</a:t>
                </a:r>
                <a: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ru-RU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3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3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Дистрибутивность</a:t>
                </a:r>
                <a: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b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b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3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3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Законы де Моргана</a:t>
                </a:r>
                <a: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b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b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̅"/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ru-RU" sz="3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3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Законы поглощения</a:t>
                </a:r>
                <a: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b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b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A53ADE7-285D-7676-DDF0-58D544E6A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6424" y="805656"/>
                <a:ext cx="8601075" cy="5614194"/>
              </a:xfrm>
              <a:blipFill>
                <a:blip r:embed="rId2"/>
                <a:stretch>
                  <a:fillRect l="-1134" t="-9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163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740" y="-203971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4000" b="1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Кто</a:t>
            </a:r>
            <a:r>
              <a:rPr lang="en-GB" sz="40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я?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Рисунок 44"/>
          <p:cNvPicPr/>
          <p:nvPr/>
        </p:nvPicPr>
        <p:blipFill rotWithShape="1">
          <a:blip r:embed="rId2"/>
          <a:srcRect l="24877" t="3202" r="22038" b="8034"/>
          <a:stretch/>
        </p:blipFill>
        <p:spPr>
          <a:xfrm flipH="1">
            <a:off x="8684636" y="1390649"/>
            <a:ext cx="2101936" cy="3514725"/>
          </a:xfrm>
          <a:prstGeom prst="rect">
            <a:avLst/>
          </a:prstGeom>
          <a:ln w="0">
            <a:noFill/>
          </a:ln>
        </p:spPr>
      </p:pic>
      <p:sp>
        <p:nvSpPr>
          <p:cNvPr id="46" name="Прямоугольник 45"/>
          <p:cNvSpPr/>
          <p:nvPr/>
        </p:nvSpPr>
        <p:spPr>
          <a:xfrm>
            <a:off x="5855032" y="1796229"/>
            <a:ext cx="2879640" cy="224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Герман</a:t>
            </a:r>
          </a:p>
          <a:p>
            <a:pPr algn="ctr">
              <a:lnSpc>
                <a:spcPct val="100000"/>
              </a:lnSpc>
            </a:pP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Гера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Герыч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Стрелка: вправо 46"/>
          <p:cNvSpPr/>
          <p:nvPr/>
        </p:nvSpPr>
        <p:spPr>
          <a:xfrm rot="5400000">
            <a:off x="7115032" y="2315088"/>
            <a:ext cx="359640" cy="35964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8" name="Стрелка: вправо 47"/>
          <p:cNvSpPr/>
          <p:nvPr/>
        </p:nvSpPr>
        <p:spPr>
          <a:xfrm rot="5400000">
            <a:off x="7115032" y="3215088"/>
            <a:ext cx="359640" cy="35964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1405428" y="2315088"/>
            <a:ext cx="4499640" cy="181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@Sarrz0</a:t>
            </a: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Id387037048</a:t>
            </a: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germanzlobin2@gmail.com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130957" y="1234440"/>
            <a:ext cx="2943330" cy="481888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Диаграмма Венна">
            <a:extLst>
              <a:ext uri="{FF2B5EF4-FFF2-40B4-BE49-F238E27FC236}">
                <a16:creationId xmlns:a16="http://schemas.microsoft.com/office/drawing/2014/main" id="{136BC72D-8714-FEAF-0188-42F1417A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772" y="1420114"/>
            <a:ext cx="2507351" cy="188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117713" y="2121012"/>
            <a:ext cx="57223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Импликация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(логическое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…”, IMPLY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8559597" y="3344377"/>
                <a:ext cx="21459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ru-R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597" y="3344377"/>
                <a:ext cx="214590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4755395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4755395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54" t="-1639" r="-19542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01987" t="-1639" r="-9801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11806" t="-1639" r="-277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/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/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/>
              <p:nvPr/>
            </p:nvSpPr>
            <p:spPr>
              <a:xfrm>
                <a:off x="2765865" y="3910475"/>
                <a:ext cx="2426049" cy="17253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→0=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865" y="3910475"/>
                <a:ext cx="2426049" cy="17253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095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0F2F22-0B05-4EEF-4F2F-F7C704F859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Алгебра логики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11D6BF0-5A32-04F1-354C-78BEC8484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1237" y="3509963"/>
            <a:ext cx="7629525" cy="1655762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№3 Логические операции и их свойства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ДНФ</a:t>
            </a:r>
          </a:p>
        </p:txBody>
      </p:sp>
    </p:spTree>
    <p:extLst>
      <p:ext uri="{BB962C8B-B14F-4D97-AF65-F5344CB8AC3E}">
        <p14:creationId xmlns:p14="http://schemas.microsoft.com/office/powerpoint/2010/main" val="507010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130957" y="1234440"/>
            <a:ext cx="2943330" cy="481888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 descr="Диаграмма Венна">
            <a:extLst>
              <a:ext uri="{FF2B5EF4-FFF2-40B4-BE49-F238E27FC236}">
                <a16:creationId xmlns:a16="http://schemas.microsoft.com/office/drawing/2014/main" id="{8389007E-2D52-99D1-6A98-2B9317DF1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383" y="1447744"/>
            <a:ext cx="2423695" cy="182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469020" y="2121012"/>
            <a:ext cx="46269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Эквиваленция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(логическое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равно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XNOR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8559597" y="3344377"/>
                <a:ext cx="22148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ru-R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597" y="3344377"/>
                <a:ext cx="22148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9120513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ru-RU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9120513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54" t="-1639" r="-19542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01987" t="-1639" r="-9801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11806" t="-1639" r="-277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/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/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/>
              <p:nvPr/>
            </p:nvSpPr>
            <p:spPr>
              <a:xfrm>
                <a:off x="1300802" y="3960347"/>
                <a:ext cx="4787977" cy="17253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ru-RU" sz="28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ru-R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̅"/>
                              <m:ctrlPr>
                                <a:rPr lang="ru-R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endParaRPr lang="ru-R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802" y="3960347"/>
                <a:ext cx="4787977" cy="17253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358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130957" y="1234440"/>
            <a:ext cx="2943330" cy="481888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2" name="Picture 2" descr="Диаграмма Венна">
            <a:extLst>
              <a:ext uri="{FF2B5EF4-FFF2-40B4-BE49-F238E27FC236}">
                <a16:creationId xmlns:a16="http://schemas.microsoft.com/office/drawing/2014/main" id="{26207828-F8F6-5DA7-5EBE-41CE4A5D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382" y="1452097"/>
            <a:ext cx="2405051" cy="181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469020" y="2121012"/>
            <a:ext cx="45072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Исключающее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(сумма по модулю 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XOR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9030316" y="3339531"/>
                <a:ext cx="10831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316" y="3339531"/>
                <a:ext cx="108318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6646157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ru-RU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6646157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54" t="-1639" r="-19542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01987" t="-1639" r="-9801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11806" t="-1639" r="-277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/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/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/>
              <p:nvPr/>
            </p:nvSpPr>
            <p:spPr>
              <a:xfrm>
                <a:off x="1559735" y="3339531"/>
                <a:ext cx="4325800" cy="3450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⊕1=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735" y="3339531"/>
                <a:ext cx="4325800" cy="34506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119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130957" y="1234440"/>
            <a:ext cx="2943330" cy="481888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46" name="Picture 2" descr="Диаграмма Венна">
            <a:extLst>
              <a:ext uri="{FF2B5EF4-FFF2-40B4-BE49-F238E27FC236}">
                <a16:creationId xmlns:a16="http://schemas.microsoft.com/office/drawing/2014/main" id="{43E530C1-B2B8-7823-32BE-F816D676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92" y="1448998"/>
            <a:ext cx="2377266" cy="179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064810" y="2121012"/>
            <a:ext cx="53156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Штрих Шефера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(отрицание конъюнкции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NAND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9255677" y="3327516"/>
                <a:ext cx="6799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677" y="3327516"/>
                <a:ext cx="67999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54" t="-1639" r="-19542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01987" t="-1639" r="-9801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11806" t="-1639" r="-277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/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/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/>
              <p:nvPr/>
            </p:nvSpPr>
            <p:spPr>
              <a:xfrm>
                <a:off x="2043713" y="3327516"/>
                <a:ext cx="3357842" cy="1294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713" y="3327516"/>
                <a:ext cx="3357842" cy="12944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682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130957" y="1234440"/>
            <a:ext cx="2943330" cy="481888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48" name="Picture 4" descr="Диаграмма Венна">
            <a:extLst>
              <a:ext uri="{FF2B5EF4-FFF2-40B4-BE49-F238E27FC236}">
                <a16:creationId xmlns:a16="http://schemas.microsoft.com/office/drawing/2014/main" id="{53B34D94-A25B-5405-87C2-25ECA1B22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86" y="1455103"/>
            <a:ext cx="2369162" cy="178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064810" y="2121012"/>
            <a:ext cx="53156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Стрелка Пирса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(отрицание дизъюнкции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9135603" y="3327516"/>
                <a:ext cx="9340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603" y="3327516"/>
                <a:ext cx="93403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0978073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0978073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54" t="-1639" r="-19542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01987" t="-1639" r="-9801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11806" t="-1639" r="-277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/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/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/>
              <p:nvPr/>
            </p:nvSpPr>
            <p:spPr>
              <a:xfrm>
                <a:off x="1916018" y="3327516"/>
                <a:ext cx="3613233" cy="1294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ru-RU" sz="28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018" y="3327516"/>
                <a:ext cx="3613233" cy="12944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612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AAACD-8A0F-10E5-2FDC-AB30F184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44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Порядок операций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FBD27C2-EEF0-AB9B-52E5-8FE1736682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7225" y="1787525"/>
                <a:ext cx="4676775" cy="4351338"/>
              </a:xfrm>
            </p:spPr>
            <p:txBody>
              <a:bodyPr/>
              <a:lstStyle/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ru-RU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"/>
                        <m:endChr m:val="|"/>
                        <m:ctrlPr>
                          <a:rPr lang="ru-RU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ru-RU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ru-RU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FBD27C2-EEF0-AB9B-52E5-8FE173668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7225" y="1787525"/>
                <a:ext cx="4676775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47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0F2F22-0B05-4EEF-4F2F-F7C704F859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Алгебра логики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11D6BF0-5A32-04F1-354C-78BEC8484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1237" y="3509963"/>
            <a:ext cx="7629525" cy="1655762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№3 КНФ, ДНФ, СКНФ, СДНФ</a:t>
            </a:r>
          </a:p>
        </p:txBody>
      </p:sp>
    </p:spTree>
    <p:extLst>
      <p:ext uri="{BB962C8B-B14F-4D97-AF65-F5344CB8AC3E}">
        <p14:creationId xmlns:p14="http://schemas.microsoft.com/office/powerpoint/2010/main" val="1261764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ABA8E0-DCB9-FE8A-25B0-27C84CBF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752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C1394E8-AC7B-9E90-4BD2-060DFD5B6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5206" y="190134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Элементарная конъюнкция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(конъюнктивный одночлен) – формула вида</a:t>
                </a:r>
                <a14:m>
                  <m:oMath xmlns:m="http://schemas.openxmlformats.org/officeDocument/2006/math">
                    <m:r>
                      <a:rPr lang="ru-RU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̅"/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где литералы не повторяются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Элементарная дизъюнкция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(дизъюнктивный одночлен) – формула вида</a:t>
                </a:r>
                <a14:m>
                  <m:oMath xmlns:m="http://schemas.openxmlformats.org/officeDocument/2006/math">
                    <m:r>
                      <a:rPr lang="ru-RU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 </m:t>
                    </m:r>
                    <m:acc>
                      <m:accPr>
                        <m:chr m:val="̅"/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ru-R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где литералы не повторяются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C1394E8-AC7B-9E90-4BD2-060DFD5B6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206" y="1901344"/>
                <a:ext cx="10515600" cy="4351338"/>
              </a:xfrm>
              <a:blipFill>
                <a:blip r:embed="rId2"/>
                <a:stretch>
                  <a:fillRect l="-1217" t="-25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BD1F02-7F9D-3DB6-4187-98AAFD0BC32D}"/>
                  </a:ext>
                </a:extLst>
              </p:cNvPr>
              <p:cNvSpPr txBox="1"/>
              <p:nvPr/>
            </p:nvSpPr>
            <p:spPr>
              <a:xfrm>
                <a:off x="505206" y="1186934"/>
                <a:ext cx="6094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Литерал</a:t>
                </a:r>
                <a:r>
                  <a:rPr lang="ru-RU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формула вида </a:t>
                </a:r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или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ru-R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BD1F02-7F9D-3DB6-4187-98AAFD0BC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06" y="1186934"/>
                <a:ext cx="6094476" cy="523220"/>
              </a:xfrm>
              <a:prstGeom prst="rect">
                <a:avLst/>
              </a:prstGeom>
              <a:blipFill>
                <a:blip r:embed="rId3"/>
                <a:stretch>
                  <a:fillRect l="-2100" t="-13953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922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AAACD-8A0F-10E5-2FDC-AB30F184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30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Конъюнктивная нормальная форма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(КНФ)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BD27C2-EEF0-AB9B-52E5-8FE173668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9" y="1847089"/>
            <a:ext cx="7525511" cy="1737360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КНФ – конъюнкция дизъюнктивных одночленов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где дизъюнктивные одночлены не повторяются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27B821-3980-DD2B-9233-9A4820315FDA}"/>
                  </a:ext>
                </a:extLst>
              </p:cNvPr>
              <p:cNvSpPr txBox="1"/>
              <p:nvPr/>
            </p:nvSpPr>
            <p:spPr>
              <a:xfrm>
                <a:off x="2249424" y="3858768"/>
                <a:ext cx="6947154" cy="2355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Формулы в КНФ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ru-R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ru-R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Формулы не в КНФ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ru-R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ru-R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ru-R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ru-R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ru-R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27B821-3980-DD2B-9233-9A4820315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424" y="3858768"/>
                <a:ext cx="6947154" cy="2355922"/>
              </a:xfrm>
              <a:prstGeom prst="rect">
                <a:avLst/>
              </a:prstGeom>
              <a:blipFill>
                <a:blip r:embed="rId2"/>
                <a:stretch>
                  <a:fillRect l="-1316" t="-20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34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740" y="-323064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это</a:t>
            </a:r>
            <a:r>
              <a:rPr lang="en-US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Рисунок 50"/>
          <p:cNvPicPr/>
          <p:nvPr/>
        </p:nvPicPr>
        <p:blipFill rotWithShape="1">
          <a:blip r:embed="rId2"/>
          <a:srcRect b="5767"/>
          <a:stretch/>
        </p:blipFill>
        <p:spPr>
          <a:xfrm>
            <a:off x="2946180" y="1248264"/>
            <a:ext cx="6299640" cy="46404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AAACD-8A0F-10E5-2FDC-AB30F184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30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Дизъюнктивная нормальная форма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(ДНФ)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BD27C2-EEF0-AB9B-52E5-8FE173668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9" y="1612488"/>
            <a:ext cx="7525511" cy="1737360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ДНФ – дизъюнкция конъюнктивных одночленов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где конъюнктивные одночлены не повторяются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27B821-3980-DD2B-9233-9A4820315FDA}"/>
                  </a:ext>
                </a:extLst>
              </p:cNvPr>
              <p:cNvSpPr txBox="1"/>
              <p:nvPr/>
            </p:nvSpPr>
            <p:spPr>
              <a:xfrm>
                <a:off x="2395728" y="3858768"/>
                <a:ext cx="6947154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Формулы в ДНФ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ru-R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ru-R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ru-R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/>
                <a:r>
                  <a:rPr lang="ru-RU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Формулы не в ДНФ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∨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ru-RU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u-RU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ru-RU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u-RU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ru-RU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C)</a:t>
                </a:r>
                <a:endParaRPr lang="ru-RU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27B821-3980-DD2B-9233-9A4820315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728" y="3858768"/>
                <a:ext cx="6947154" cy="2308324"/>
              </a:xfrm>
              <a:prstGeom prst="rect">
                <a:avLst/>
              </a:prstGeom>
              <a:blipFill>
                <a:blip r:embed="rId2"/>
                <a:stretch>
                  <a:fillRect l="-1316" t="-2111" b="-50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289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AAACD-8A0F-10E5-2FDC-AB30F184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-153035"/>
            <a:ext cx="1081430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Совершенная дизъюнктивная нормальная форма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(СДНФ)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BD27C2-EEF0-AB9B-52E5-8FE173668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805" y="1691640"/>
            <a:ext cx="7525511" cy="1737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ДНФ – 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Представляет собой частный случай </a:t>
            </a:r>
            <a:r>
              <a:rPr lang="ru-RU" b="0" i="0" u="none" strike="noStrike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ДНФ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где 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слагаемое содержит все переменные, от которых зависит булева функция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27B821-3980-DD2B-9233-9A4820315FDA}"/>
                  </a:ext>
                </a:extLst>
              </p:cNvPr>
              <p:cNvSpPr txBox="1"/>
              <p:nvPr/>
            </p:nvSpPr>
            <p:spPr>
              <a:xfrm>
                <a:off x="1014983" y="3948112"/>
                <a:ext cx="6947154" cy="1201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Формулы в 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ru-RU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ДНФ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</m:d>
                      <m:r>
                        <a:rPr lang="ru-R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̅"/>
                              <m:ctrlPr>
                                <a:rPr lang="ru-R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ru-RU" sz="24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ru-R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27B821-3980-DD2B-9233-9A4820315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83" y="3948112"/>
                <a:ext cx="6947154" cy="1201098"/>
              </a:xfrm>
              <a:prstGeom prst="rect">
                <a:avLst/>
              </a:prstGeom>
              <a:blipFill>
                <a:blip r:embed="rId2"/>
                <a:stretch>
                  <a:fillRect l="-1316" t="-40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898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AAACD-8A0F-10E5-2FDC-AB30F184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-153035"/>
            <a:ext cx="10814304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Нахождение СДНФ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BD27C2-EEF0-AB9B-52E5-8FE173668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509" y="1258701"/>
            <a:ext cx="7525511" cy="1051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Строим таблицу истинности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F66CCF80-3123-87F6-C2D6-0BBA678C98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1582175"/>
                  </p:ext>
                </p:extLst>
              </p:nvPr>
            </p:nvGraphicFramePr>
            <p:xfrm>
              <a:off x="1154176" y="2028853"/>
              <a:ext cx="2978912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088">
                      <a:extLst>
                        <a:ext uri="{9D8B030D-6E8A-4147-A177-3AD203B41FA5}">
                          <a16:colId xmlns:a16="http://schemas.microsoft.com/office/drawing/2014/main" val="3099142138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648425211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32705868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9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9072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7827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397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54391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F66CCF80-3123-87F6-C2D6-0BBA678C98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1582175"/>
                  </p:ext>
                </p:extLst>
              </p:nvPr>
            </p:nvGraphicFramePr>
            <p:xfrm>
              <a:off x="1154176" y="2028853"/>
              <a:ext cx="2978912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088">
                      <a:extLst>
                        <a:ext uri="{9D8B030D-6E8A-4147-A177-3AD203B41FA5}">
                          <a16:colId xmlns:a16="http://schemas.microsoft.com/office/drawing/2014/main" val="3099142138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648425211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32705868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637" t="-1639" r="-21465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95758" t="-1639" r="-10424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93413" t="-1639" r="-2994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39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9072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7827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397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54391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09888B-0860-12BF-43E7-0B70FD0FC04D}"/>
                  </a:ext>
                </a:extLst>
              </p:cNvPr>
              <p:cNvSpPr txBox="1"/>
              <p:nvPr/>
            </p:nvSpPr>
            <p:spPr>
              <a:xfrm>
                <a:off x="304038" y="4196360"/>
                <a:ext cx="6094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800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ru-RU" sz="2800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Отмечаем строки</a:t>
                </a:r>
                <a:r>
                  <a:rPr lang="en-US" sz="2800" dirty="0"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2800" dirty="0"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280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ru-RU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09888B-0860-12BF-43E7-0B70FD0FC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38" y="4196360"/>
                <a:ext cx="6094476" cy="523220"/>
              </a:xfrm>
              <a:prstGeom prst="rect">
                <a:avLst/>
              </a:prstGeom>
              <a:blipFill>
                <a:blip r:embed="rId3"/>
                <a:stretch>
                  <a:fillRect l="-2100" t="-11628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720B7601-A9CD-D877-F439-A4A6217B1B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1365163"/>
                  </p:ext>
                </p:extLst>
              </p:nvPr>
            </p:nvGraphicFramePr>
            <p:xfrm>
              <a:off x="1154176" y="5034507"/>
              <a:ext cx="297891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088">
                      <a:extLst>
                        <a:ext uri="{9D8B030D-6E8A-4147-A177-3AD203B41FA5}">
                          <a16:colId xmlns:a16="http://schemas.microsoft.com/office/drawing/2014/main" val="3099142138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648425211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32705868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9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9072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39737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Таблица 9">
                <a:extLst>
                  <a:ext uri="{FF2B5EF4-FFF2-40B4-BE49-F238E27FC236}">
                    <a16:creationId xmlns:a16="http://schemas.microsoft.com/office/drawing/2014/main" id="{720B7601-A9CD-D877-F439-A4A6217B1B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1365163"/>
                  </p:ext>
                </p:extLst>
              </p:nvPr>
            </p:nvGraphicFramePr>
            <p:xfrm>
              <a:off x="1154176" y="5034507"/>
              <a:ext cx="297891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088">
                      <a:extLst>
                        <a:ext uri="{9D8B030D-6E8A-4147-A177-3AD203B41FA5}">
                          <a16:colId xmlns:a16="http://schemas.microsoft.com/office/drawing/2014/main" val="3099142138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648425211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32705868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37" t="-1639" r="-214650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95758" t="-1639" r="-104242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93413" t="-1639" r="-2994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39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9072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3973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B723E2-BE06-AC9B-971F-FB55CAE21E6F}"/>
                  </a:ext>
                </a:extLst>
              </p:cNvPr>
              <p:cNvSpPr txBox="1"/>
              <p:nvPr/>
            </p:nvSpPr>
            <p:spPr>
              <a:xfrm>
                <a:off x="6172708" y="1120912"/>
                <a:ext cx="6094476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2800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ru-RU" sz="2800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Для каждой строчки записываем конъюнкцию переменных</a:t>
                </a:r>
                <a:r>
                  <a:rPr lang="en-US" sz="2800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2800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причем если переменная равна нулю</a:t>
                </a:r>
                <a:r>
                  <a:rPr lang="en-US" sz="2800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2800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то записываем ее инверсию</a:t>
                </a:r>
                <a:r>
                  <a:rPr lang="en-US" sz="2800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B723E2-BE06-AC9B-971F-FB55CAE21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708" y="1120912"/>
                <a:ext cx="6094476" cy="3108543"/>
              </a:xfrm>
              <a:prstGeom prst="rect">
                <a:avLst/>
              </a:prstGeom>
              <a:blipFill>
                <a:blip r:embed="rId5"/>
                <a:stretch>
                  <a:fillRect l="-2102" t="-21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9EE4BDB-38F9-D2AB-3F06-3F5E16C2C204}"/>
              </a:ext>
            </a:extLst>
          </p:cNvPr>
          <p:cNvSpPr txBox="1"/>
          <p:nvPr/>
        </p:nvSpPr>
        <p:spPr>
          <a:xfrm>
            <a:off x="5705856" y="4061743"/>
            <a:ext cx="6780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Записы</a:t>
            </a:r>
            <a:r>
              <a:rPr lang="ru-RU" sz="2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ваем дизъюнкцию полученных конъюнкций</a:t>
            </a:r>
            <a:r>
              <a:rPr lang="ru-RU" sz="2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63D568-D6C0-4EBA-2F8C-A69554853460}"/>
                  </a:ext>
                </a:extLst>
              </p:cNvPr>
              <p:cNvSpPr txBox="1"/>
              <p:nvPr/>
            </p:nvSpPr>
            <p:spPr>
              <a:xfrm>
                <a:off x="5108448" y="5329157"/>
                <a:ext cx="62453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u-RU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̅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63D568-D6C0-4EBA-2F8C-A69554853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448" y="5329157"/>
                <a:ext cx="624535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001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AAACD-8A0F-10E5-2FDC-AB30F184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-153035"/>
            <a:ext cx="1081430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Совершенная конъюнктивная нормальная форма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(СКНФ)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BD27C2-EEF0-AB9B-52E5-8FE173668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805" y="1691640"/>
            <a:ext cx="7525511" cy="1737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КНФ – 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Представляет собой частный случай </a:t>
            </a:r>
            <a:r>
              <a:rPr lang="ru-RU" b="0" i="0" u="none" strike="noStrike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КНФ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где 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слагаемое содержит все переменные, от которых зависит булева функция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27B821-3980-DD2B-9233-9A4820315FDA}"/>
                  </a:ext>
                </a:extLst>
              </p:cNvPr>
              <p:cNvSpPr txBox="1"/>
              <p:nvPr/>
            </p:nvSpPr>
            <p:spPr>
              <a:xfrm>
                <a:off x="1014983" y="3948112"/>
                <a:ext cx="6947154" cy="1201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Формулы в 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ru-RU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КНФ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С</m:t>
                          </m:r>
                        </m:e>
                      </m:d>
                      <m:r>
                        <a:rPr lang="ru-RU" sz="24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ru-R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ru-RU" sz="2400" i="1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ru-R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27B821-3980-DD2B-9233-9A4820315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83" y="3948112"/>
                <a:ext cx="6947154" cy="1201098"/>
              </a:xfrm>
              <a:prstGeom prst="rect">
                <a:avLst/>
              </a:prstGeom>
              <a:blipFill>
                <a:blip r:embed="rId2"/>
                <a:stretch>
                  <a:fillRect l="-1316" t="-4061" b="-71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383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AAACD-8A0F-10E5-2FDC-AB30F184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-153035"/>
            <a:ext cx="10814304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Нахождение СКНФ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BD27C2-EEF0-AB9B-52E5-8FE173668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509" y="1258701"/>
            <a:ext cx="7525511" cy="1051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Строим таблицу истинности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F66CCF80-3123-87F6-C2D6-0BBA678C98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54176" y="2028853"/>
              <a:ext cx="2978912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088">
                      <a:extLst>
                        <a:ext uri="{9D8B030D-6E8A-4147-A177-3AD203B41FA5}">
                          <a16:colId xmlns:a16="http://schemas.microsoft.com/office/drawing/2014/main" val="3099142138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648425211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32705868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9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9072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7827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397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54391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F66CCF80-3123-87F6-C2D6-0BBA678C98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54176" y="2028853"/>
              <a:ext cx="2978912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088">
                      <a:extLst>
                        <a:ext uri="{9D8B030D-6E8A-4147-A177-3AD203B41FA5}">
                          <a16:colId xmlns:a16="http://schemas.microsoft.com/office/drawing/2014/main" val="3099142138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648425211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32705868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637" t="-1639" r="-21465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95758" t="-1639" r="-10424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193413" t="-1639" r="-2994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39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9072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7827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7397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54391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09888B-0860-12BF-43E7-0B70FD0FC04D}"/>
                  </a:ext>
                </a:extLst>
              </p:cNvPr>
              <p:cNvSpPr txBox="1"/>
              <p:nvPr/>
            </p:nvSpPr>
            <p:spPr>
              <a:xfrm>
                <a:off x="304038" y="4196360"/>
                <a:ext cx="6094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800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ru-RU" sz="2800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Отмечаем строки</a:t>
                </a:r>
                <a:r>
                  <a:rPr lang="en-US" sz="2800" dirty="0"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2800" dirty="0"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𝑓</m:t>
                    </m:r>
                    <m:r>
                      <a:rPr lang="ru-RU" sz="280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ru-RU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09888B-0860-12BF-43E7-0B70FD0FC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38" y="4196360"/>
                <a:ext cx="6094476" cy="523220"/>
              </a:xfrm>
              <a:prstGeom prst="rect">
                <a:avLst/>
              </a:prstGeom>
              <a:blipFill>
                <a:blip r:embed="rId3"/>
                <a:stretch>
                  <a:fillRect l="-2100" t="-11628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B723E2-BE06-AC9B-971F-FB55CAE21E6F}"/>
                  </a:ext>
                </a:extLst>
              </p:cNvPr>
              <p:cNvSpPr txBox="1"/>
              <p:nvPr/>
            </p:nvSpPr>
            <p:spPr>
              <a:xfrm>
                <a:off x="6172708" y="1120912"/>
                <a:ext cx="6094476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ru-R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2800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ru-RU" sz="2800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Для каждой строчки записываем конъюнкцию переменных</a:t>
                </a:r>
                <a:r>
                  <a:rPr lang="en-US" sz="2800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2800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причем если переменная равна одному</a:t>
                </a:r>
                <a:r>
                  <a:rPr lang="en-US" sz="2800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2800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то записываем ее инверсию</a:t>
                </a:r>
                <a:r>
                  <a:rPr lang="en-US" sz="2800" b="0" i="0" dirty="0"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B723E2-BE06-AC9B-971F-FB55CAE21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708" y="1120912"/>
                <a:ext cx="6094476" cy="3108543"/>
              </a:xfrm>
              <a:prstGeom prst="rect">
                <a:avLst/>
              </a:prstGeom>
              <a:blipFill>
                <a:blip r:embed="rId4"/>
                <a:stretch>
                  <a:fillRect l="-2102" t="-21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9EE4BDB-38F9-D2AB-3F06-3F5E16C2C204}"/>
              </a:ext>
            </a:extLst>
          </p:cNvPr>
          <p:cNvSpPr txBox="1"/>
          <p:nvPr/>
        </p:nvSpPr>
        <p:spPr>
          <a:xfrm>
            <a:off x="5705856" y="4061743"/>
            <a:ext cx="6780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Записы</a:t>
            </a:r>
            <a:r>
              <a:rPr lang="ru-RU" sz="28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ваем конъюнкцию полученных дизъюнкций</a:t>
            </a:r>
            <a:r>
              <a:rPr lang="ru-RU" sz="2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63D568-D6C0-4EBA-2F8C-A69554853460}"/>
                  </a:ext>
                </a:extLst>
              </p:cNvPr>
              <p:cNvSpPr txBox="1"/>
              <p:nvPr/>
            </p:nvSpPr>
            <p:spPr>
              <a:xfrm>
                <a:off x="5108448" y="5329157"/>
                <a:ext cx="62453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800" dirty="0"/>
                  <a:t>(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ru-RU" sz="28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ru-RU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ru-RU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63D568-D6C0-4EBA-2F8C-A69554853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448" y="5329157"/>
                <a:ext cx="6245352" cy="523220"/>
              </a:xfrm>
              <a:prstGeom prst="rect">
                <a:avLst/>
              </a:prstGeom>
              <a:blipFill>
                <a:blip r:embed="rId5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A35C03B6-A24B-513A-85FE-61A6004F8C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217996"/>
                  </p:ext>
                </p:extLst>
              </p:nvPr>
            </p:nvGraphicFramePr>
            <p:xfrm>
              <a:off x="1154176" y="5015850"/>
              <a:ext cx="297891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088">
                      <a:extLst>
                        <a:ext uri="{9D8B030D-6E8A-4147-A177-3AD203B41FA5}">
                          <a16:colId xmlns:a16="http://schemas.microsoft.com/office/drawing/2014/main" val="3099142138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648425211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32705868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9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7827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54391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A35C03B6-A24B-513A-85FE-61A6004F8C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217996"/>
                  </p:ext>
                </p:extLst>
              </p:nvPr>
            </p:nvGraphicFramePr>
            <p:xfrm>
              <a:off x="1154176" y="5015850"/>
              <a:ext cx="297891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8088">
                      <a:extLst>
                        <a:ext uri="{9D8B030D-6E8A-4147-A177-3AD203B41FA5}">
                          <a16:colId xmlns:a16="http://schemas.microsoft.com/office/drawing/2014/main" val="3099142138"/>
                        </a:ext>
                      </a:extLst>
                    </a:gridCol>
                    <a:gridCol w="1005840">
                      <a:extLst>
                        <a:ext uri="{9D8B030D-6E8A-4147-A177-3AD203B41FA5}">
                          <a16:colId xmlns:a16="http://schemas.microsoft.com/office/drawing/2014/main" val="2648425211"/>
                        </a:ext>
                      </a:extLst>
                    </a:gridCol>
                    <a:gridCol w="1014984">
                      <a:extLst>
                        <a:ext uri="{9D8B030D-6E8A-4147-A177-3AD203B41FA5}">
                          <a16:colId xmlns:a16="http://schemas.microsoft.com/office/drawing/2014/main" val="32705868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6"/>
                          <a:stretch>
                            <a:fillRect l="-637" t="-1639" r="-21465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6"/>
                          <a:stretch>
                            <a:fillRect l="-95758" t="-1639" r="-10424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6"/>
                          <a:stretch>
                            <a:fillRect l="-193413" t="-1639" r="-2994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39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7827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54391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1808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-29682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Виды познания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2253708" y="1588466"/>
            <a:ext cx="3974760" cy="4350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567"/>
              </a:spcBef>
              <a:spcAft>
                <a:spcPts val="283"/>
              </a:spcAft>
              <a:buNone/>
              <a:tabLst>
                <a:tab pos="0" algn="l"/>
              </a:tabLst>
            </a:pPr>
            <a:r>
              <a:rPr lang="ru-RU" sz="28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Чувственное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Ощущение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Восприятие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4"/>
          <p:cNvSpPr/>
          <p:nvPr/>
        </p:nvSpPr>
        <p:spPr>
          <a:xfrm>
            <a:off x="6846624" y="1561180"/>
            <a:ext cx="4627800" cy="20452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pos="0" algn="l"/>
              </a:tabLst>
            </a:pPr>
            <a:r>
              <a:rPr lang="ru-RU" sz="2800" b="1" strike="noStrike" spc="-1" dirty="0">
                <a:solidFill>
                  <a:srgbClr val="202122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Рациональное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Понятие 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Суждение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Умозаключение 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Рисунок 54"/>
          <p:cNvPicPr/>
          <p:nvPr/>
        </p:nvPicPr>
        <p:blipFill>
          <a:blip r:embed="rId2"/>
          <a:srcRect l="18443" t="5640" r="18813" b="-1542"/>
          <a:stretch/>
        </p:blipFill>
        <p:spPr>
          <a:xfrm>
            <a:off x="4565700" y="4108500"/>
            <a:ext cx="3059280" cy="2600280"/>
          </a:xfrm>
          <a:prstGeom prst="rect">
            <a:avLst/>
          </a:prstGeom>
          <a:ln w="0">
            <a:noFill/>
          </a:ln>
        </p:spPr>
      </p:pic>
      <p:pic>
        <p:nvPicPr>
          <p:cNvPr id="56" name="Рисунок 55"/>
          <p:cNvPicPr/>
          <p:nvPr/>
        </p:nvPicPr>
        <p:blipFill>
          <a:blip r:embed="rId3"/>
          <a:stretch/>
        </p:blipFill>
        <p:spPr>
          <a:xfrm>
            <a:off x="8405136" y="4140000"/>
            <a:ext cx="2537280" cy="2537280"/>
          </a:xfrm>
          <a:prstGeom prst="rect">
            <a:avLst/>
          </a:prstGeom>
          <a:ln w="0">
            <a:noFill/>
          </a:ln>
        </p:spPr>
      </p:pic>
      <p:pic>
        <p:nvPicPr>
          <p:cNvPr id="57" name="Рисунок 56"/>
          <p:cNvPicPr/>
          <p:nvPr/>
        </p:nvPicPr>
        <p:blipFill>
          <a:blip r:embed="rId4"/>
          <a:stretch/>
        </p:blipFill>
        <p:spPr>
          <a:xfrm>
            <a:off x="894816" y="3975120"/>
            <a:ext cx="2699640" cy="269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Прямоугольник 57"/>
          <p:cNvSpPr/>
          <p:nvPr/>
        </p:nvSpPr>
        <p:spPr>
          <a:xfrm>
            <a:off x="4608684" y="4248360"/>
            <a:ext cx="3666636" cy="151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ru-RU" sz="28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Платон</a:t>
            </a: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(428—347)  Сделал важный вклад в развитие философской логики 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8100600" y="4248360"/>
            <a:ext cx="4091400" cy="220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8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Аристотель </a:t>
            </a: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(384—322) Разработал теорию силлогизма, что дало начало формальной логики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Рисунок 59"/>
          <p:cNvPicPr/>
          <p:nvPr/>
        </p:nvPicPr>
        <p:blipFill>
          <a:blip r:embed="rId2"/>
          <a:stretch/>
        </p:blipFill>
        <p:spPr>
          <a:xfrm>
            <a:off x="5232024" y="235080"/>
            <a:ext cx="2532600" cy="3799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" name="Рисунок 60"/>
          <p:cNvPicPr/>
          <p:nvPr/>
        </p:nvPicPr>
        <p:blipFill>
          <a:blip r:embed="rId3"/>
          <a:stretch/>
        </p:blipFill>
        <p:spPr>
          <a:xfrm>
            <a:off x="8841240" y="235080"/>
            <a:ext cx="2608920" cy="3799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2" name="Рисунок 61"/>
          <p:cNvPicPr/>
          <p:nvPr/>
        </p:nvPicPr>
        <p:blipFill>
          <a:blip r:embed="rId4"/>
          <a:stretch/>
        </p:blipFill>
        <p:spPr>
          <a:xfrm>
            <a:off x="448200" y="146340"/>
            <a:ext cx="4052160" cy="6565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Прямоугольник 62"/>
          <p:cNvSpPr/>
          <p:nvPr/>
        </p:nvSpPr>
        <p:spPr>
          <a:xfrm>
            <a:off x="3576180" y="-108000"/>
            <a:ext cx="5039640" cy="71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40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Законы логики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" name="Рисунок 63"/>
          <p:cNvPicPr/>
          <p:nvPr/>
        </p:nvPicPr>
        <p:blipFill>
          <a:blip r:embed="rId2"/>
          <a:srcRect l="12495" r="16671"/>
          <a:stretch/>
        </p:blipFill>
        <p:spPr>
          <a:xfrm>
            <a:off x="4477350" y="1154664"/>
            <a:ext cx="2634480" cy="5583960"/>
          </a:xfrm>
          <a:prstGeom prst="rect">
            <a:avLst/>
          </a:prstGeom>
          <a:ln w="0">
            <a:noFill/>
          </a:ln>
        </p:spPr>
      </p:pic>
      <p:sp>
        <p:nvSpPr>
          <p:cNvPr id="65" name="Прямоугольник 64"/>
          <p:cNvSpPr/>
          <p:nvPr/>
        </p:nvSpPr>
        <p:spPr>
          <a:xfrm>
            <a:off x="0" y="1167840"/>
            <a:ext cx="4139640" cy="209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bg-BG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 тождества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ru-RU" sz="2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Понятия и суждения должны употребляться в одном значении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Прямоугольник 65"/>
          <p:cNvSpPr/>
          <p:nvPr/>
        </p:nvSpPr>
        <p:spPr>
          <a:xfrm>
            <a:off x="7642680" y="1163988"/>
            <a:ext cx="4319640" cy="22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 непротиворечия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ru-RU" sz="2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Два противоречащий суждения не могут быть одновременно истинными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Прямоугольник 66"/>
          <p:cNvSpPr/>
          <p:nvPr/>
        </p:nvSpPr>
        <p:spPr>
          <a:xfrm>
            <a:off x="7306620" y="3976740"/>
            <a:ext cx="4781748" cy="329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</a:t>
            </a:r>
            <a:r>
              <a:rPr lang="en-GB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достаточного</a:t>
            </a:r>
            <a:r>
              <a:rPr lang="en-GB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основания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ru-RU" sz="2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осмысленное (понятие, суждение) может считаться достоверным только в том случае, если оно было доказано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-142920" y="3819240"/>
            <a:ext cx="4425480" cy="209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 исключающего третьего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ru-RU" sz="2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Любое высказывание или истинно или ложно, третьего не дано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740" y="-32310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Булева алгебра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Прямоугольник 85"/>
          <p:cNvSpPr/>
          <p:nvPr/>
        </p:nvSpPr>
        <p:spPr>
          <a:xfrm>
            <a:off x="540000" y="3600000"/>
            <a:ext cx="11879280" cy="94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sp>
        <p:nvSpPr>
          <p:cNvPr id="87" name="Прямоугольник 86"/>
          <p:cNvSpPr/>
          <p:nvPr/>
        </p:nvSpPr>
        <p:spPr>
          <a:xfrm>
            <a:off x="4905720" y="1468620"/>
            <a:ext cx="7019640" cy="426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Буль изложил основы своей алгебры логики, где применил алгебраическую символику для записи логических операций и логических выводов</a:t>
            </a:r>
          </a:p>
          <a:p>
            <a:pPr>
              <a:lnSpc>
                <a:spcPct val="100000"/>
              </a:lnSpc>
            </a:pP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Плюсы:</a:t>
            </a: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Теперь есть специальные символы</a:t>
            </a: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умозаключения сводится к решению логических равенств </a:t>
            </a:r>
          </a:p>
        </p:txBody>
      </p:sp>
      <p:pic>
        <p:nvPicPr>
          <p:cNvPr id="88" name="Рисунок 87"/>
          <p:cNvPicPr/>
          <p:nvPr/>
        </p:nvPicPr>
        <p:blipFill>
          <a:blip r:embed="rId2"/>
          <a:stretch/>
        </p:blipFill>
        <p:spPr>
          <a:xfrm>
            <a:off x="1321560" y="1276815"/>
            <a:ext cx="2802600" cy="3737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9" name="Прямоугольник 88"/>
          <p:cNvSpPr/>
          <p:nvPr/>
        </p:nvSpPr>
        <p:spPr>
          <a:xfrm>
            <a:off x="1283040" y="5254740"/>
            <a:ext cx="2879640" cy="953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Джордж</a:t>
            </a: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 Буль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1815—1864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740" y="-292392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логика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Прямоугольник 107"/>
          <p:cNvSpPr/>
          <p:nvPr/>
        </p:nvSpPr>
        <p:spPr>
          <a:xfrm>
            <a:off x="540540" y="4392720"/>
            <a:ext cx="2699640" cy="165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Фридрих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Людвиг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Готлоб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Фреге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1848 —  1925</a:t>
            </a:r>
          </a:p>
        </p:txBody>
      </p:sp>
      <p:pic>
        <p:nvPicPr>
          <p:cNvPr id="109" name="Рисунок 108"/>
          <p:cNvPicPr/>
          <p:nvPr/>
        </p:nvPicPr>
        <p:blipFill>
          <a:blip r:embed="rId2"/>
          <a:stretch/>
        </p:blipFill>
        <p:spPr>
          <a:xfrm>
            <a:off x="540000" y="900000"/>
            <a:ext cx="2609280" cy="3523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0" name="Прямоугольник 109"/>
          <p:cNvSpPr/>
          <p:nvPr/>
        </p:nvSpPr>
        <p:spPr>
          <a:xfrm>
            <a:off x="3600180" y="4427640"/>
            <a:ext cx="3419640" cy="161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Чарльз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Сандерс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Пирс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1839 — 1914</a:t>
            </a:r>
          </a:p>
        </p:txBody>
      </p:sp>
      <p:pic>
        <p:nvPicPr>
          <p:cNvPr id="111" name="Рисунок 110"/>
          <p:cNvPicPr/>
          <p:nvPr/>
        </p:nvPicPr>
        <p:blipFill>
          <a:blip r:embed="rId3"/>
          <a:stretch/>
        </p:blipFill>
        <p:spPr>
          <a:xfrm>
            <a:off x="4050360" y="900000"/>
            <a:ext cx="2609280" cy="3494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2" name="Прямоугольник 111"/>
          <p:cNvSpPr/>
          <p:nvPr/>
        </p:nvSpPr>
        <p:spPr>
          <a:xfrm>
            <a:off x="1023036" y="5794275"/>
            <a:ext cx="5399640" cy="157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ru-RU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логику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введены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предметные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переменные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кванторы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Прямоугольник 112"/>
          <p:cNvSpPr/>
          <p:nvPr/>
        </p:nvSpPr>
        <p:spPr>
          <a:xfrm>
            <a:off x="8277876" y="4319640"/>
            <a:ext cx="2609280" cy="125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Джузеппе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Пеано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1858 — 1932</a:t>
            </a:r>
          </a:p>
        </p:txBody>
      </p:sp>
      <p:pic>
        <p:nvPicPr>
          <p:cNvPr id="114" name="Рисунок 113"/>
          <p:cNvPicPr/>
          <p:nvPr/>
        </p:nvPicPr>
        <p:blipFill>
          <a:blip r:embed="rId4"/>
          <a:stretch/>
        </p:blipFill>
        <p:spPr>
          <a:xfrm>
            <a:off x="8280000" y="1015200"/>
            <a:ext cx="2609280" cy="3304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5" name="Прямоугольник 114"/>
          <p:cNvSpPr/>
          <p:nvPr/>
        </p:nvSpPr>
        <p:spPr>
          <a:xfrm>
            <a:off x="7502496" y="5321196"/>
            <a:ext cx="4148964" cy="179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Ввел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математику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сиволы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∈  , ⊂   , ⋃    , ∩  ;</a:t>
            </a: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разработал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систему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аксиом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арифметики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натуральных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чисел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740" y="-18270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 применение алгебры логики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7" name="Рисунок 116"/>
          <p:cNvPicPr/>
          <p:nvPr/>
        </p:nvPicPr>
        <p:blipFill>
          <a:blip r:embed="rId2"/>
          <a:stretch/>
        </p:blipFill>
        <p:spPr>
          <a:xfrm>
            <a:off x="6988320" y="1489104"/>
            <a:ext cx="4262760" cy="2519640"/>
          </a:xfrm>
          <a:prstGeom prst="rect">
            <a:avLst/>
          </a:prstGeom>
          <a:ln w="0">
            <a:noFill/>
          </a:ln>
        </p:spPr>
      </p:pic>
      <p:pic>
        <p:nvPicPr>
          <p:cNvPr id="118" name="Рисунок 117"/>
          <p:cNvPicPr/>
          <p:nvPr/>
        </p:nvPicPr>
        <p:blipFill>
          <a:blip r:embed="rId3"/>
          <a:stretch/>
        </p:blipFill>
        <p:spPr>
          <a:xfrm>
            <a:off x="1437120" y="1324440"/>
            <a:ext cx="2879640" cy="1827720"/>
          </a:xfrm>
          <a:prstGeom prst="rect">
            <a:avLst/>
          </a:prstGeom>
          <a:ln w="0">
            <a:noFill/>
          </a:ln>
        </p:spPr>
      </p:pic>
      <p:pic>
        <p:nvPicPr>
          <p:cNvPr id="119" name="Рисунок 118"/>
          <p:cNvPicPr/>
          <p:nvPr/>
        </p:nvPicPr>
        <p:blipFill>
          <a:blip r:embed="rId4"/>
          <a:stretch/>
        </p:blipFill>
        <p:spPr>
          <a:xfrm>
            <a:off x="972900" y="3429000"/>
            <a:ext cx="4679640" cy="3121200"/>
          </a:xfrm>
          <a:prstGeom prst="rect">
            <a:avLst/>
          </a:prstGeom>
          <a:ln w="0">
            <a:noFill/>
          </a:ln>
        </p:spPr>
      </p:pic>
      <p:pic>
        <p:nvPicPr>
          <p:cNvPr id="120" name="Рисунок 119"/>
          <p:cNvPicPr/>
          <p:nvPr/>
        </p:nvPicPr>
        <p:blipFill>
          <a:blip r:embed="rId5"/>
          <a:stretch/>
        </p:blipFill>
        <p:spPr>
          <a:xfrm>
            <a:off x="6687432" y="4352076"/>
            <a:ext cx="5085720" cy="2033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1487</Words>
  <Application>Microsoft Office PowerPoint</Application>
  <PresentationFormat>Широкоэкранный</PresentationFormat>
  <Paragraphs>416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Алгебра логики</vt:lpstr>
      <vt:lpstr>Кто я?</vt:lpstr>
      <vt:lpstr>Что это?</vt:lpstr>
      <vt:lpstr>Виды познания</vt:lpstr>
      <vt:lpstr>Презентация PowerPoint</vt:lpstr>
      <vt:lpstr>Презентация PowerPoint</vt:lpstr>
      <vt:lpstr>Булева алгебра</vt:lpstr>
      <vt:lpstr>Математическая логика</vt:lpstr>
      <vt:lpstr>Современно применение алгебры логики</vt:lpstr>
      <vt:lpstr>Основы алгебры логики</vt:lpstr>
      <vt:lpstr>Основные логические операции </vt:lpstr>
      <vt:lpstr>Основные логические операции </vt:lpstr>
      <vt:lpstr>Основные логические операции </vt:lpstr>
      <vt:lpstr>Порядок операций</vt:lpstr>
      <vt:lpstr>Таблицы истинности</vt:lpstr>
      <vt:lpstr>Задачи</vt:lpstr>
      <vt:lpstr>Алгебра логики</vt:lpstr>
      <vt:lpstr>Логические аксиомы</vt:lpstr>
      <vt:lpstr>Свойства логических операций</vt:lpstr>
      <vt:lpstr>Логические операции </vt:lpstr>
      <vt:lpstr>Алгебра логики</vt:lpstr>
      <vt:lpstr>Логические операции </vt:lpstr>
      <vt:lpstr>Логические операции </vt:lpstr>
      <vt:lpstr>Логические операции </vt:lpstr>
      <vt:lpstr>Логические операции </vt:lpstr>
      <vt:lpstr>Порядок операций</vt:lpstr>
      <vt:lpstr>Алгебра логики</vt:lpstr>
      <vt:lpstr>Определения</vt:lpstr>
      <vt:lpstr>Конъюнктивная нормальная форма (КНФ)</vt:lpstr>
      <vt:lpstr>Дизъюнктивная нормальная форма (ДНФ)</vt:lpstr>
      <vt:lpstr>Совершенная дизъюнктивная нормальная форма (СДНФ)</vt:lpstr>
      <vt:lpstr>Нахождение СДНФ</vt:lpstr>
      <vt:lpstr>Совершенная конъюнктивная нормальная форма (СКНФ)</vt:lpstr>
      <vt:lpstr>Нахождение СКНФ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герман злобин</dc:creator>
  <cp:lastModifiedBy>герман злобин</cp:lastModifiedBy>
  <cp:revision>4</cp:revision>
  <dcterms:created xsi:type="dcterms:W3CDTF">2024-07-29T15:35:16Z</dcterms:created>
  <dcterms:modified xsi:type="dcterms:W3CDTF">2024-08-10T16:30:00Z</dcterms:modified>
</cp:coreProperties>
</file>